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8" r:id="rId3"/>
    <p:sldId id="292" r:id="rId4"/>
    <p:sldId id="268" r:id="rId5"/>
    <p:sldId id="290" r:id="rId6"/>
    <p:sldId id="283" r:id="rId7"/>
    <p:sldId id="289" r:id="rId8"/>
    <p:sldId id="291" r:id="rId9"/>
    <p:sldId id="295" r:id="rId10"/>
    <p:sldId id="296" r:id="rId11"/>
    <p:sldId id="279" r:id="rId12"/>
    <p:sldId id="285" r:id="rId13"/>
    <p:sldId id="304" r:id="rId14"/>
    <p:sldId id="282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03" r:id="rId24"/>
    <p:sldId id="263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558ED5"/>
    <a:srgbClr val="C6D9F1"/>
    <a:srgbClr val="FF9933"/>
    <a:srgbClr val="FF9900"/>
    <a:srgbClr val="EEB3A0"/>
    <a:srgbClr val="C9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>
      <p:cViewPr varScale="1">
        <p:scale>
          <a:sx n="114" d="100"/>
          <a:sy n="114" d="100"/>
        </p:scale>
        <p:origin x="151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2098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6" y="5943600"/>
            <a:ext cx="1860808" cy="76611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6200000">
            <a:off x="-1546211" y="2570447"/>
            <a:ext cx="5302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DID</a:t>
            </a:r>
            <a:r>
              <a:rPr lang="en-US" sz="5400" b="1" cap="none" spc="150" baseline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YOU KNOW?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6388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2971800" y="3680791"/>
            <a:ext cx="5715000" cy="2491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5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800" y="457200"/>
            <a:ext cx="5715000" cy="563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56350"/>
            <a:ext cx="571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2098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6" y="5943600"/>
            <a:ext cx="1860808" cy="7661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-1546211" y="2570447"/>
            <a:ext cx="5302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DID</a:t>
            </a:r>
            <a:r>
              <a:rPr lang="en-US" sz="5400" b="1" cap="none" spc="150" baseline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YOU KNOW?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235867"/>
            <a:ext cx="430205" cy="4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1981199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Welcome to Everett Public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7F862-4985-44F0-B550-21A5111D8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3333"/>
          <a:stretch/>
        </p:blipFill>
        <p:spPr>
          <a:xfrm>
            <a:off x="3962400" y="2456924"/>
            <a:ext cx="3632925" cy="423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5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762000"/>
            <a:ext cx="5867400" cy="10668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1/3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EPS students live in poverty </a:t>
            </a:r>
          </a:p>
        </p:txBody>
      </p:sp>
      <p:pic>
        <p:nvPicPr>
          <p:cNvPr id="6" name="Picture 3" descr="C:\Users\Joyce\AppData\Local\Microsoft\Windows\Temporary Internet Files\Content.IE5\LL40X3M0\MP900448524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2"/>
          <a:stretch/>
        </p:blipFill>
        <p:spPr bwMode="auto">
          <a:xfrm>
            <a:off x="3043518" y="2125676"/>
            <a:ext cx="1809705" cy="21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71800" y="4375302"/>
            <a:ext cx="5867400" cy="233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served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1,469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homeless students last year –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enough to fill over 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elementary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F49FF-3E1F-485B-B88B-E648DD540C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0974" r="26163" b="41480"/>
          <a:stretch/>
        </p:blipFill>
        <p:spPr>
          <a:xfrm>
            <a:off x="5053046" y="2125677"/>
            <a:ext cx="1809705" cy="2187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CDA9F-7395-4A5C-A519-AF46A5D84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r="7143" b="48387"/>
          <a:stretch/>
        </p:blipFill>
        <p:spPr>
          <a:xfrm>
            <a:off x="7062574" y="2151077"/>
            <a:ext cx="1881423" cy="21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31241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residents aged 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eligible for 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admission</a:t>
            </a:r>
            <a:r>
              <a:rPr lang="en-US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some school sporting and performance events.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733800"/>
            <a:ext cx="58674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71800" y="3886200"/>
            <a:ext cx="60198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Call 425-385-4041 or see our website about the </a:t>
            </a:r>
            <a:r>
              <a:rPr lang="en-US" sz="40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PEP Club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1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 thruBlk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359152" y="684531"/>
            <a:ext cx="6556248" cy="458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Assessment scores surpass the state … again! </a:t>
            </a:r>
            <a:br>
              <a:rPr lang="en-US" sz="22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Difference between percentage of district students meeting standard and the state percentages.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4BF77C-869D-472E-B265-AC6AD0219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234191"/>
              </p:ext>
            </p:extLst>
          </p:nvPr>
        </p:nvGraphicFramePr>
        <p:xfrm>
          <a:off x="2819400" y="2667000"/>
          <a:ext cx="5334001" cy="4090767"/>
        </p:xfrm>
        <a:graphic>
          <a:graphicData uri="http://schemas.openxmlformats.org/drawingml/2006/table">
            <a:tbl>
              <a:tblPr firstRow="1" bandRow="1"/>
              <a:tblGrid>
                <a:gridCol w="1643017">
                  <a:extLst>
                    <a:ext uri="{9D8B030D-6E8A-4147-A177-3AD203B41FA5}">
                      <a16:colId xmlns:a16="http://schemas.microsoft.com/office/drawing/2014/main" val="563187968"/>
                    </a:ext>
                  </a:extLst>
                </a:gridCol>
                <a:gridCol w="1208877">
                  <a:extLst>
                    <a:ext uri="{9D8B030D-6E8A-4147-A177-3AD203B41FA5}">
                      <a16:colId xmlns:a16="http://schemas.microsoft.com/office/drawing/2014/main" val="2001193355"/>
                    </a:ext>
                  </a:extLst>
                </a:gridCol>
                <a:gridCol w="1230500">
                  <a:extLst>
                    <a:ext uri="{9D8B030D-6E8A-4147-A177-3AD203B41FA5}">
                      <a16:colId xmlns:a16="http://schemas.microsoft.com/office/drawing/2014/main" val="3590637239"/>
                    </a:ext>
                  </a:extLst>
                </a:gridCol>
                <a:gridCol w="1251607">
                  <a:extLst>
                    <a:ext uri="{9D8B030D-6E8A-4147-A177-3AD203B41FA5}">
                      <a16:colId xmlns:a16="http://schemas.microsoft.com/office/drawing/2014/main" val="4057358671"/>
                    </a:ext>
                  </a:extLst>
                </a:gridCol>
              </a:tblGrid>
              <a:tr h="403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rgbClr val="E878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782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782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78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48277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+11.4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702372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4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+14.4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+15.3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1822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5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+13.2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+12.1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630227"/>
                  </a:ext>
                </a:extLst>
              </a:tr>
              <a:tr h="232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531567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6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+14.1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+9.8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45122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</a:t>
                      </a:r>
                      <a:r>
                        <a:rPr lang="en-US" sz="1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+11.0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+5.5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184353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+15.9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+13.3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141842"/>
                  </a:ext>
                </a:extLst>
              </a:tr>
              <a:tr h="232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54465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10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1114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11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063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8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 thruBlk="1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68DB-768E-4BFA-A684-78DBD14E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57200"/>
            <a:ext cx="5638800" cy="2667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1:1 technology for students continues to roll out</a:t>
            </a:r>
          </a:p>
        </p:txBody>
      </p:sp>
      <p:pic>
        <p:nvPicPr>
          <p:cNvPr id="4" name="Picture 3" descr="A group of people standing in a library&#10;&#10;Description automatically generated">
            <a:extLst>
              <a:ext uri="{FF2B5EF4-FFF2-40B4-BE49-F238E27FC236}">
                <a16:creationId xmlns:a16="http://schemas.microsoft.com/office/drawing/2014/main" id="{4FA02E2E-3657-467F-B321-A89193E4B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7"/>
          <a:stretch/>
        </p:blipFill>
        <p:spPr>
          <a:xfrm>
            <a:off x="3133997" y="3200400"/>
            <a:ext cx="52763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71800" y="3733800"/>
            <a:ext cx="58674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43200" y="4728556"/>
            <a:ext cx="6096000" cy="1977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Each school has a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robotics program.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3677"/>
          <a:stretch/>
        </p:blipFill>
        <p:spPr>
          <a:xfrm>
            <a:off x="2583823" y="152400"/>
            <a:ext cx="6255377" cy="45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06810-4B45-4DDE-930B-FF973FD5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52400"/>
            <a:ext cx="6248400" cy="241482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Thanks to the 2016 bond support: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Tambark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Creek Elementary opened this fall</a:t>
            </a:r>
          </a:p>
        </p:txBody>
      </p:sp>
      <p:pic>
        <p:nvPicPr>
          <p:cNvPr id="6" name="Picture 5" descr="A picture containing outdoor, train, sitting, large&#10;&#10;Description automatically generated">
            <a:extLst>
              <a:ext uri="{FF2B5EF4-FFF2-40B4-BE49-F238E27FC236}">
                <a16:creationId xmlns:a16="http://schemas.microsoft.com/office/drawing/2014/main" id="{A2887887-4F62-4FAD-9D3C-6C00B5E35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8" b="17744"/>
          <a:stretch/>
        </p:blipFill>
        <p:spPr>
          <a:xfrm>
            <a:off x="3200400" y="2362200"/>
            <a:ext cx="4572000" cy="2362200"/>
          </a:xfrm>
          <a:prstGeom prst="rect">
            <a:avLst/>
          </a:prstGeom>
        </p:spPr>
      </p:pic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D883AFB-E488-4F61-84DF-118D3000F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000" r="14166"/>
          <a:stretch/>
        </p:blipFill>
        <p:spPr>
          <a:xfrm>
            <a:off x="6019800" y="4495800"/>
            <a:ext cx="2362200" cy="2040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2660B-1353-417B-AFB5-CE178A24C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3" y="4612896"/>
            <a:ext cx="3222027" cy="20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9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4722-BDD4-4DB7-A2E6-8085731C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457200"/>
            <a:ext cx="6172200" cy="2667000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Thanks to the 2016 bond support: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North Middle School modernization –  opened this fall to students</a:t>
            </a:r>
          </a:p>
        </p:txBody>
      </p:sp>
      <p:pic>
        <p:nvPicPr>
          <p:cNvPr id="6" name="Picture 5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E6DC9C96-3BD3-4FE5-A1DE-331239D8A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37389"/>
            <a:ext cx="3200400" cy="2400300"/>
          </a:xfrm>
          <a:prstGeom prst="rect">
            <a:avLst/>
          </a:prstGeom>
        </p:spPr>
      </p:pic>
      <p:pic>
        <p:nvPicPr>
          <p:cNvPr id="8" name="Picture 7" descr="A picture containing indoor, table, kitchen, wooden&#10;&#10;Description automatically generated">
            <a:extLst>
              <a:ext uri="{FF2B5EF4-FFF2-40B4-BE49-F238E27FC236}">
                <a16:creationId xmlns:a16="http://schemas.microsoft.com/office/drawing/2014/main" id="{4DEF005B-947F-43D3-8032-5FF2B34D7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5791200" y="5089706"/>
            <a:ext cx="2243949" cy="1495966"/>
          </a:xfrm>
          <a:prstGeom prst="rect">
            <a:avLst/>
          </a:prstGeom>
        </p:spPr>
      </p:pic>
      <p:pic>
        <p:nvPicPr>
          <p:cNvPr id="4" name="Picture 3" descr="A picture containing building, blue, yellow, bed&#10;&#10;Description automatically generated">
            <a:extLst>
              <a:ext uri="{FF2B5EF4-FFF2-40B4-BE49-F238E27FC236}">
                <a16:creationId xmlns:a16="http://schemas.microsoft.com/office/drawing/2014/main" id="{83AFDA92-7296-4ED1-B625-2A08AA6F9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222" r="5000" b="25555"/>
          <a:stretch/>
        </p:blipFill>
        <p:spPr>
          <a:xfrm>
            <a:off x="5486400" y="3185545"/>
            <a:ext cx="342900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91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itting, sign, small&#10;&#10;Description automatically generated">
            <a:extLst>
              <a:ext uri="{FF2B5EF4-FFF2-40B4-BE49-F238E27FC236}">
                <a16:creationId xmlns:a16="http://schemas.microsoft.com/office/drawing/2014/main" id="{8C8A7D9C-4CDB-414B-99BC-38F544AF2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884" r="-29"/>
          <a:stretch/>
        </p:blipFill>
        <p:spPr>
          <a:xfrm>
            <a:off x="3048000" y="3962400"/>
            <a:ext cx="4265977" cy="2658522"/>
          </a:xfrm>
          <a:prstGeom prst="rect">
            <a:avLst/>
          </a:prstGeom>
        </p:spPr>
      </p:pic>
      <p:pic>
        <p:nvPicPr>
          <p:cNvPr id="4" name="Picture 3" descr="A large white building&#10;&#10;Description automatically generated">
            <a:extLst>
              <a:ext uri="{FF2B5EF4-FFF2-40B4-BE49-F238E27FC236}">
                <a16:creationId xmlns:a16="http://schemas.microsoft.com/office/drawing/2014/main" id="{278352E5-DF7A-4C1B-8E4E-0F0C6B693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29407"/>
            <a:ext cx="3553257" cy="14158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2D6F92-081C-4A36-9582-B226B24B18A2}"/>
              </a:ext>
            </a:extLst>
          </p:cNvPr>
          <p:cNvSpPr txBox="1">
            <a:spLocks/>
          </p:cNvSpPr>
          <p:nvPr/>
        </p:nvSpPr>
        <p:spPr>
          <a:xfrm>
            <a:off x="2654936" y="270022"/>
            <a:ext cx="61722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Thanks to the 2016 bond support: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Woodside Elementary modernization project underway</a:t>
            </a:r>
          </a:p>
        </p:txBody>
      </p:sp>
    </p:spTree>
    <p:extLst>
      <p:ext uri="{BB962C8B-B14F-4D97-AF65-F5344CB8AC3E}">
        <p14:creationId xmlns:p14="http://schemas.microsoft.com/office/powerpoint/2010/main" val="3645957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2D0C-AA43-48FF-B067-1695A0B1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295400"/>
            <a:ext cx="5638800" cy="1985394"/>
          </a:xfrm>
        </p:spPr>
        <p:txBody>
          <a:bodyPr>
            <a:no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Everett Public Schools is placing a $317.4 million bond on the April 28, 2020 ballot.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A86AE-F59D-4545-A358-D385370A8A56}"/>
              </a:ext>
            </a:extLst>
          </p:cNvPr>
          <p:cNvSpPr txBox="1"/>
          <p:nvPr/>
        </p:nvSpPr>
        <p:spPr>
          <a:xfrm>
            <a:off x="3048000" y="34290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46C0A"/>
                </a:solidFill>
              </a:rPr>
              <a:t>The 2020 bond focuses 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D2DEA-85A7-41BA-98DD-867F190F6059}"/>
              </a:ext>
            </a:extLst>
          </p:cNvPr>
          <p:cNvSpPr txBox="1"/>
          <p:nvPr/>
        </p:nvSpPr>
        <p:spPr>
          <a:xfrm>
            <a:off x="3048000" y="5334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2020 Capital Bond Proposal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E8F77-AA00-4947-8B9E-18A426C84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3" t="63333" r="30833" b="20371"/>
          <a:stretch/>
        </p:blipFill>
        <p:spPr>
          <a:xfrm>
            <a:off x="3429000" y="4075331"/>
            <a:ext cx="4498538" cy="224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9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5BFEBB-77B0-4CA5-BCA8-177DD68EE4F2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73DAF-15F4-44CA-8A5A-92DC02A0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34654" r="20833" b="29259"/>
          <a:stretch/>
        </p:blipFill>
        <p:spPr>
          <a:xfrm>
            <a:off x="2362200" y="1447800"/>
            <a:ext cx="6506678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CCD67D-6B69-43BF-918F-57D3FDDE5142}"/>
              </a:ext>
            </a:extLst>
          </p:cNvPr>
          <p:cNvSpPr txBox="1"/>
          <p:nvPr/>
        </p:nvSpPr>
        <p:spPr>
          <a:xfrm>
            <a:off x="3048000" y="5334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2020 Capital Bond Proposal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EB1091-A5C9-4ED1-BDAA-9F7B615D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63590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1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71800" y="762000"/>
            <a:ext cx="57912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many of these facts do you know?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63ACF-DAB1-49DE-8D71-00D79B455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82686"/>
            <a:ext cx="5140037" cy="34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B2695-D5E4-46A3-BF0A-73301FF9FA95}"/>
              </a:ext>
            </a:extLst>
          </p:cNvPr>
          <p:cNvSpPr txBox="1"/>
          <p:nvPr/>
        </p:nvSpPr>
        <p:spPr>
          <a:xfrm>
            <a:off x="3048000" y="5334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2020 Capital Bond Proposal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C5283-46B2-4439-AAAC-8B158EC4A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6" t="35185" r="22500" b="32222"/>
          <a:stretch/>
        </p:blipFill>
        <p:spPr>
          <a:xfrm>
            <a:off x="2802082" y="1524000"/>
            <a:ext cx="5940136" cy="2667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75CF622-41F5-4DD6-A7CD-A8EEF0445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63590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07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B5514C-1640-4AD9-92BA-6C113684AC01}"/>
              </a:ext>
            </a:extLst>
          </p:cNvPr>
          <p:cNvSpPr txBox="1"/>
          <p:nvPr/>
        </p:nvSpPr>
        <p:spPr>
          <a:xfrm>
            <a:off x="3048000" y="5334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2020 Capital Bond Proposal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09BAF-68D0-41CE-A7CC-F8E298DD0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6" t="35185" r="22500" b="39629"/>
          <a:stretch/>
        </p:blipFill>
        <p:spPr>
          <a:xfrm>
            <a:off x="2743200" y="1600200"/>
            <a:ext cx="6149788" cy="21336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D7D3650-3B37-4BD7-9357-E15B93C12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63590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9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E90759-C0A5-42C7-B79D-1E8F68411305}"/>
              </a:ext>
            </a:extLst>
          </p:cNvPr>
          <p:cNvSpPr txBox="1"/>
          <p:nvPr/>
        </p:nvSpPr>
        <p:spPr>
          <a:xfrm>
            <a:off x="3048000" y="5334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2020 Capital Bond Proposal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72D27-390F-44FC-8E05-445B717AD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47" t="35185" r="20833" b="48459"/>
          <a:stretch/>
        </p:blipFill>
        <p:spPr>
          <a:xfrm>
            <a:off x="7203294" y="1295400"/>
            <a:ext cx="1407306" cy="12192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4B42CA-C367-494F-BCE1-24A502B6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63590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9347E1-F23B-4742-8F18-A761BAC7BB59}"/>
              </a:ext>
            </a:extLst>
          </p:cNvPr>
          <p:cNvSpPr/>
          <p:nvPr/>
        </p:nvSpPr>
        <p:spPr>
          <a:xfrm>
            <a:off x="2819400" y="1981201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>
                <a:solidFill>
                  <a:srgbClr val="0E3D6D"/>
                </a:solidFill>
                <a:latin typeface="Arial" panose="020B0604020202020204" pitchFamily="34" charset="0"/>
              </a:rPr>
              <a:t>Adds 58 new elementary classrooms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3D6D"/>
                </a:solidFill>
                <a:latin typeface="Arial" panose="020B0604020202020204" pitchFamily="34" charset="0"/>
              </a:rPr>
              <a:t>(through additions and replacements) which is equivalent to two elementary schools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3D6D"/>
                </a:solidFill>
                <a:latin typeface="Arial" panose="020B0604020202020204" pitchFamily="34" charset="0"/>
              </a:rPr>
              <a:t>Reduces overcrowding, keeps classes sizes low and keeps more kids in their neighborhood schools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dirty="0">
                <a:solidFill>
                  <a:srgbClr val="0E3D6D"/>
                </a:solidFill>
                <a:latin typeface="Arial" panose="020B0604020202020204" pitchFamily="34" charset="0"/>
              </a:rPr>
              <a:t>Repairs aging school systems in our schools like HVAC and roofing and flooring replacement that extend the longevity of schools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3CCBE-CBDC-4547-B13A-834359FDF499}"/>
              </a:ext>
            </a:extLst>
          </p:cNvPr>
          <p:cNvSpPr txBox="1"/>
          <p:nvPr/>
        </p:nvSpPr>
        <p:spPr>
          <a:xfrm>
            <a:off x="2819400" y="16002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2752069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359152" y="684531"/>
            <a:ext cx="6705600" cy="458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laugh together … a lot!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FD4B3-73B7-4849-BCF0-2E5BEF828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8334"/>
          <a:stretch/>
        </p:blipFill>
        <p:spPr>
          <a:xfrm>
            <a:off x="5825531" y="1537022"/>
            <a:ext cx="2723911" cy="4636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A30C8-E318-4294-9263-5F133082A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r="7280"/>
          <a:stretch/>
        </p:blipFill>
        <p:spPr>
          <a:xfrm>
            <a:off x="2438400" y="1537023"/>
            <a:ext cx="3097374" cy="46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32765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a fact about your school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733800"/>
            <a:ext cx="58674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answer here</a:t>
            </a:r>
          </a:p>
        </p:txBody>
      </p:sp>
    </p:spTree>
    <p:extLst>
      <p:ext uri="{BB962C8B-B14F-4D97-AF65-F5344CB8AC3E}">
        <p14:creationId xmlns:p14="http://schemas.microsoft.com/office/powerpoint/2010/main" val="333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1554" y="-368385"/>
            <a:ext cx="5638800" cy="280678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95.9%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of students graduate on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7FF54-5BDF-4313-8EA2-54ECA44B9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61" y="2133600"/>
            <a:ext cx="5567793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32765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Everett Public Schools has one of the highest graduation rates in the state.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23" y="3088204"/>
            <a:ext cx="4352754" cy="37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67400" y="533400"/>
            <a:ext cx="2895600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have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 app!</a:t>
            </a:r>
          </a:p>
          <a:p>
            <a:pPr algn="l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Search for Everett Public Schools in your app store.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30861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0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44657"/>
            <a:ext cx="5638800" cy="245461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90 languages are spoken by students in Everett Public Schools.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24667"/>
            <a:ext cx="6010725" cy="40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301" y="838200"/>
            <a:ext cx="4191000" cy="590005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are one of the fastest growing districts in the county.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Around 20,000 students now, 1,858 more expected by 2026.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452" y="609600"/>
            <a:ext cx="2493695" cy="552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0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4262" y="4419600"/>
            <a:ext cx="6553200" cy="1066800"/>
          </a:xfrm>
        </p:spPr>
        <p:txBody>
          <a:bodyPr>
            <a:no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We partner with 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Music4Life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to put gently-used music instruments into the hands of students in district music programs.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0" r="8055" b="12488"/>
          <a:stretch/>
        </p:blipFill>
        <p:spPr>
          <a:xfrm>
            <a:off x="2522103" y="457200"/>
            <a:ext cx="6088497" cy="28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762000"/>
            <a:ext cx="65532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Students’ interests are supported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5748" b="5363"/>
          <a:stretch/>
        </p:blipFill>
        <p:spPr>
          <a:xfrm rot="5400000">
            <a:off x="5285465" y="2010687"/>
            <a:ext cx="310697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9866"/>
          <a:stretch/>
        </p:blipFill>
        <p:spPr>
          <a:xfrm>
            <a:off x="6387192" y="4136847"/>
            <a:ext cx="2604408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38400" y="2427238"/>
            <a:ext cx="35242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Orchestra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Performing arts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Athletics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One-to-one technology</a:t>
            </a:r>
          </a:p>
        </p:txBody>
      </p:sp>
    </p:spTree>
    <p:extLst>
      <p:ext uri="{BB962C8B-B14F-4D97-AF65-F5344CB8AC3E}">
        <p14:creationId xmlns:p14="http://schemas.microsoft.com/office/powerpoint/2010/main" val="26595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438</Words>
  <Application>Microsoft Office PowerPoint</Application>
  <PresentationFormat>On-screen Show (4:3)</PresentationFormat>
  <Paragraphs>72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Welcome to Everett Public Schools</vt:lpstr>
      <vt:lpstr>PowerPoint Presentation</vt:lpstr>
      <vt:lpstr>95.9% of students graduate on time!</vt:lpstr>
      <vt:lpstr>Everett Public Schools has one of the highest graduation rates in the state.</vt:lpstr>
      <vt:lpstr>PowerPoint Presentation</vt:lpstr>
      <vt:lpstr>Over 90 languages are spoken by students in Everett Public Schools.</vt:lpstr>
      <vt:lpstr>We are one of the fastest growing districts in the county.    Around 20,000 students now, 1,858 more expected by 2026. </vt:lpstr>
      <vt:lpstr>We partner with Music4Life to put gently-used music instruments into the hands of students in district music programs.</vt:lpstr>
      <vt:lpstr>Students’ interests are supported </vt:lpstr>
      <vt:lpstr>Over 1/3 of EPS students live in poverty </vt:lpstr>
      <vt:lpstr>District residents aged 60+ are eligible for free admission to some school sporting and performance events.</vt:lpstr>
      <vt:lpstr>PowerPoint Presentation</vt:lpstr>
      <vt:lpstr>1:1 technology for students continues to roll out</vt:lpstr>
      <vt:lpstr>PowerPoint Presentation</vt:lpstr>
      <vt:lpstr>Thanks to the 2016 bond support:    Tambark Creek Elementary opened this fall</vt:lpstr>
      <vt:lpstr>Thanks to the 2016 bond support:   North Middle School modernization –  opened this fall to students</vt:lpstr>
      <vt:lpstr>PowerPoint Presentation</vt:lpstr>
      <vt:lpstr>Everett Public Schools is placing a $317.4 million bond on the April 28, 2020 ballot.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a fact about your school</vt:lpstr>
    </vt:vector>
  </TitlesOfParts>
  <Company>Everett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Bradford,  Diane</dc:creator>
  <cp:lastModifiedBy>Lambert, Lorie A.</cp:lastModifiedBy>
  <cp:revision>277</cp:revision>
  <cp:lastPrinted>2019-10-07T17:43:27Z</cp:lastPrinted>
  <dcterms:created xsi:type="dcterms:W3CDTF">2014-10-14T18:03:10Z</dcterms:created>
  <dcterms:modified xsi:type="dcterms:W3CDTF">2020-01-17T21:56:47Z</dcterms:modified>
</cp:coreProperties>
</file>